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07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9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1: SESSION 5 TITLE</a:t>
            </a:r>
          </a:p>
          <a:p>
            <a:r>
              <a:t>Display on arrival. Have KCSIE document ready. Prepare risk assessment templates. Check filtering/monitoring capabilities.</a:t>
            </a:r>
          </a:p>
          <a:p>
            <a:endParaRPr/>
          </a:p>
          <a:p>
            <a:r>
              <a:t>WELCOME: "Session 5 is about the most sensitive area: students using AI directly."</a:t>
            </a:r>
          </a:p>
          <a:p>
            <a:endParaRPr/>
          </a:p>
          <a:p>
            <a:r>
              <a:t>FRAME CAREFULLY: "This isn't 'should you do it' - it's 'IF you do it, how to do it safely.' Many of you won't use pupil-facing AI yet, and that's fine. But you need to know the requirements."</a:t>
            </a:r>
          </a:p>
          <a:p>
            <a:endParaRPr/>
          </a:p>
          <a:p>
            <a:r>
              <a:t>TIMING: Pre-session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10: DEBRIEF</a:t>
            </a:r>
          </a:p>
          <a:p>
            <a:endParaRPr/>
          </a:p>
          <a:p>
            <a:r>
              <a:t>CALL TIME: "Let's reflect on what you've learned."</a:t>
            </a:r>
          </a:p>
          <a:p>
            <a:endParaRPr/>
          </a:p>
          <a:p>
            <a:r>
              <a:t>ASK QUESTIONS:</a:t>
            </a:r>
          </a:p>
          <a:p>
            <a:endParaRPr/>
          </a:p>
          <a:p>
            <a:r>
              <a:t>QUESTION 1 - RISK ASSESSMENT:</a:t>
            </a:r>
          </a:p>
          <a:p>
            <a:r>
              <a:t>"Hands up: Who found the risk assessment more complex than expected?"</a:t>
            </a:r>
          </a:p>
          <a:p>
            <a:r>
              <a:t>"What made it challenging?"</a:t>
            </a:r>
          </a:p>
          <a:p>
            <a:endParaRPr/>
          </a:p>
          <a:p>
            <a:r>
              <a:t>Common responses: "Hard to identify all risks" / "Mitigation wasn't obvious" / "Realized there were more issues than I thought"</a:t>
            </a:r>
          </a:p>
          <a:p>
            <a:endParaRPr/>
          </a:p>
          <a:p>
            <a:r>
              <a:t>Validate: "That complexity is why DfE says 'great care required.' It's not simple."</a:t>
            </a:r>
          </a:p>
          <a:p>
            <a:endParaRPr/>
          </a:p>
          <a:p>
            <a:r>
              <a:t>QUESTION 2 - EDUCATIONAL VALUE:</a:t>
            </a:r>
          </a:p>
          <a:p>
            <a:r>
              <a:t>"Did you find genuine educational value that couldn't be achieved another way?"</a:t>
            </a:r>
          </a:p>
          <a:p>
            <a:endParaRPr/>
          </a:p>
          <a:p>
            <a:r>
              <a:t>Some will say yes, some no. Both are valid.</a:t>
            </a:r>
          </a:p>
          <a:p>
            <a:endParaRPr/>
          </a:p>
          <a:p>
            <a:r>
              <a:t>"If you struggled to justify it - that's valuable learning. Maybe that particular lesson doesn't need pupil-facing AI."</a:t>
            </a:r>
          </a:p>
          <a:p>
            <a:endParaRPr/>
          </a:p>
          <a:p>
            <a:r>
              <a:t>QUESTION 3 - SUPERVISION:</a:t>
            </a:r>
          </a:p>
          <a:p>
            <a:r>
              <a:t>"How demanding would the supervision be? Honestly?"</a:t>
            </a:r>
          </a:p>
          <a:p>
            <a:endParaRPr/>
          </a:p>
          <a:p>
            <a:r>
              <a:t>Should be: "Very demanding" / "Constant attention required" / "Full-time monitoring"</a:t>
            </a:r>
          </a:p>
          <a:p>
            <a:endParaRPr/>
          </a:p>
          <a:p>
            <a:r>
              <a:t>"Exactly. This is why many teachers choose not to use pupil-facing AI - the supervision burden is high."</a:t>
            </a:r>
          </a:p>
          <a:p>
            <a:endParaRPr/>
          </a:p>
          <a:p>
            <a:r>
              <a:t>QUESTION 4 - WOULD YOU DELIVER?</a:t>
            </a:r>
          </a:p>
          <a:p>
            <a:r>
              <a:t>"Show of hands: Who would actually deliver this lesson?"</a:t>
            </a:r>
          </a:p>
          <a:p>
            <a:endParaRPr/>
          </a:p>
          <a:p>
            <a:r>
              <a:t>Some will, some won't. Acknowledge both:</a:t>
            </a:r>
          </a:p>
          <a:p>
            <a:r>
              <a:t>• "Those who would: You've got a robust plan with safeguards"</a:t>
            </a:r>
          </a:p>
          <a:p>
            <a:r>
              <a:t>• "Those who wouldn't: That's professional judgement - the risks outweigh benefits for you"</a:t>
            </a:r>
          </a:p>
          <a:p>
            <a:endParaRPr/>
          </a:p>
          <a:p>
            <a:r>
              <a:t>INVITE EXAMPLE:</a:t>
            </a:r>
          </a:p>
          <a:p>
            <a:r>
              <a:t>"Would someone share their lesson idea and explain the educational value?"</a:t>
            </a:r>
          </a:p>
          <a:p>
            <a:endParaRPr/>
          </a:p>
          <a:p>
            <a:r>
              <a:t>Take 1-2 examples. Ask:</a:t>
            </a:r>
          </a:p>
          <a:p>
            <a:r>
              <a:t>• "What's the learning objective?"</a:t>
            </a:r>
          </a:p>
          <a:p>
            <a:r>
              <a:t>• "Why is AI better than alternatives here?"</a:t>
            </a:r>
          </a:p>
          <a:p>
            <a:r>
              <a:t>• "How will you supervise?"</a:t>
            </a:r>
          </a:p>
          <a:p>
            <a:endParaRPr/>
          </a:p>
          <a:p>
            <a:r>
              <a:t>EMPHASIZE KEY LEARNING:</a:t>
            </a:r>
          </a:p>
          <a:p>
            <a:r>
              <a:t>"Here's what this session demonstrates: Pupil-facing AI is demanding. It requires:</a:t>
            </a:r>
          </a:p>
          <a:p>
            <a:r>
              <a:t>• Extensive planning</a:t>
            </a:r>
          </a:p>
          <a:p>
            <a:r>
              <a:t>• Full risk assessment</a:t>
            </a:r>
          </a:p>
          <a:p>
            <a:r>
              <a:t>• Active supervision</a:t>
            </a:r>
          </a:p>
          <a:p>
            <a:r>
              <a:t>• Constant vigilance</a:t>
            </a:r>
          </a:p>
          <a:p>
            <a:r>
              <a:t>• Clear educational justification"</a:t>
            </a:r>
          </a:p>
          <a:p>
            <a:endParaRPr/>
          </a:p>
          <a:p>
            <a:r>
              <a:t>"Many excellent lessons don't need it. Teacher-facing AI often achieves similar benefits with fewer risks."</a:t>
            </a:r>
          </a:p>
          <a:p>
            <a:endParaRPr/>
          </a:p>
          <a:p>
            <a:r>
              <a:t>"Your default should be NO to pupil-facing AI unless you can robustly justify YES."</a:t>
            </a:r>
          </a:p>
          <a:p>
            <a:endParaRPr/>
          </a:p>
          <a:p>
            <a:r>
              <a:t>"And that's professional, not cowardly. It's about proportionality and safeguarding."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53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11: KEY TAKEAWAYS &amp; NEXT SESSION</a:t>
            </a:r>
          </a:p>
          <a:p>
            <a:endParaRPr/>
          </a:p>
          <a:p>
            <a:r>
              <a:t>RECAP ESSENTIALS:</a:t>
            </a:r>
          </a:p>
          <a:p>
            <a:r>
              <a:t>"Let's consolidate what we've learned:"</a:t>
            </a:r>
          </a:p>
          <a:p>
            <a:endParaRPr/>
          </a:p>
          <a:p>
            <a:r>
              <a:t>• "'Evidence still emerging' means: we don't have long-term data. Proceed with caution."</a:t>
            </a:r>
          </a:p>
          <a:p>
            <a:r>
              <a:t>• "KCSIE safeguarding is non-negotiable. Age restrictions, filtering, monitoring, supervision, risk assessment - all required."</a:t>
            </a:r>
          </a:p>
          <a:p>
            <a:r>
              <a:t>• "Risk assessment isn't a checkbox - it's serious professional thinking."</a:t>
            </a:r>
          </a:p>
          <a:p>
            <a:r>
              <a:t>• "Supervision means active monitoring, not passive presence."</a:t>
            </a:r>
          </a:p>
          <a:p>
            <a:r>
              <a:t>• "Default to NO unless you can justify YES with clear educational benefit."</a:t>
            </a:r>
          </a:p>
          <a:p>
            <a:r>
              <a:t>• "Teacher-facing AI achieves most benefits with fewer risks."</a:t>
            </a:r>
          </a:p>
          <a:p>
            <a:endParaRPr/>
          </a:p>
          <a:p>
            <a:r>
              <a:t>NORMALIZE NON-USE:</a:t>
            </a:r>
          </a:p>
          <a:p>
            <a:r>
              <a:t>"If you're not using pupil-facing AI, that's absolutely fine. That's professional judgement based on risk assessment."</a:t>
            </a:r>
          </a:p>
          <a:p>
            <a:endParaRPr/>
          </a:p>
          <a:p>
            <a:r>
              <a:t>"Many excellent teachers never use pupil-facing AI and their students learn brilliantly."</a:t>
            </a:r>
          </a:p>
          <a:p>
            <a:endParaRPr/>
          </a:p>
          <a:p>
            <a:r>
              <a:t>"Don't feel pressured to use it just because it exists."</a:t>
            </a:r>
          </a:p>
          <a:p>
            <a:endParaRPr/>
          </a:p>
          <a:p>
            <a:r>
              <a:t>PREVIEW SESSION 6:</a:t>
            </a:r>
          </a:p>
          <a:p>
            <a:r>
              <a:t>"Final session: strategic implementation and the bigger picture."</a:t>
            </a:r>
          </a:p>
          <a:p>
            <a:endParaRPr/>
          </a:p>
          <a:p>
            <a:r>
              <a:t>"We'll cover:</a:t>
            </a:r>
          </a:p>
          <a:p>
            <a:r>
              <a:t>• What Ofsted learned from 21 early adopter schools</a:t>
            </a:r>
          </a:p>
          <a:p>
            <a:r>
              <a:t>• How to create whole-school AI strategy</a:t>
            </a:r>
          </a:p>
          <a:p>
            <a:r>
              <a:t>• The AI champion role</a:t>
            </a:r>
          </a:p>
          <a:p>
            <a:r>
              <a:t>• How to cascade CPD to colleagues</a:t>
            </a:r>
          </a:p>
          <a:p>
            <a:r>
              <a:t>• Future developments from DfE and Oak Academy"</a:t>
            </a:r>
          </a:p>
          <a:p>
            <a:endParaRPr/>
          </a:p>
          <a:p>
            <a:r>
              <a:t>"This is about leadership - whether you're formal leadership or leading practice in your department."</a:t>
            </a:r>
          </a:p>
          <a:p>
            <a:endParaRPr/>
          </a:p>
          <a:p>
            <a:r>
              <a:t>QUESTIONS:</a:t>
            </a:r>
          </a:p>
          <a:p>
            <a:r>
              <a:t>Allow 2-3 minutes.</a:t>
            </a:r>
          </a:p>
          <a:p>
            <a:endParaRPr/>
          </a:p>
          <a:p>
            <a:r>
              <a:t>COMMON QUESTIONS:</a:t>
            </a:r>
          </a:p>
          <a:p>
            <a:r>
              <a:t>• "What if students access AI at home?" → "You can't control home use. Focus on teaching responsible use and academic integrity."</a:t>
            </a:r>
          </a:p>
          <a:p>
            <a:r>
              <a:t>• "What age restriction for ChatGPT?" → "13+ is the terms of service. Check every tool."</a:t>
            </a:r>
          </a:p>
          <a:p>
            <a:r>
              <a:t>• "What if my school wants me to use pupil-facing AI?" → "Show them this risk assessment framework. If they can't meet requirements, escalate."</a:t>
            </a:r>
          </a:p>
          <a:p>
            <a:endParaRPr/>
          </a:p>
          <a:p>
            <a:r>
              <a:t>THANK PARTICIPANTS:</a:t>
            </a:r>
          </a:p>
          <a:p>
            <a:r>
              <a:t>"This was complex and demanding content. You've engaged brilliantly with difficult questions about safeguarding and professional responsibility."</a:t>
            </a:r>
          </a:p>
          <a:p>
            <a:endParaRPr/>
          </a:p>
          <a:p>
            <a:r>
              <a:t>"You now know what's required - whether you choose to use pupil-facing AI or not, you're informed professionals."</a:t>
            </a:r>
          </a:p>
          <a:p>
            <a:endParaRPr/>
          </a:p>
          <a:p>
            <a:r>
              <a:t>TIMING: 3-5 minutes</a:t>
            </a:r>
          </a:p>
          <a:p>
            <a:r>
              <a:t>CHECKPOINT: Finish by 58 minutes</a:t>
            </a:r>
          </a:p>
          <a:p>
            <a:endParaRPr/>
          </a:p>
          <a:p>
            <a:r>
              <a:t>TOTAL: 58-60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2: PRIOR KNOWLEDGE &amp; OBJECTIVES</a:t>
            </a:r>
          </a:p>
          <a:p>
            <a:endParaRPr/>
          </a:p>
          <a:p>
            <a:r>
              <a:t>SHOW OF HANDS: A-D. Note who has experience.</a:t>
            </a:r>
          </a:p>
          <a:p>
            <a:endParaRPr/>
          </a:p>
          <a:p>
            <a:r>
              <a:t>If few have used AI with students: "That's sensible - it requires careful planning. Today you'll learn how to do it safely if you choose to."</a:t>
            </a:r>
          </a:p>
          <a:p>
            <a:endParaRPr/>
          </a:p>
          <a:p>
            <a:r>
              <a:t>If many have: "Great - today we'll formalize what you're doing and ensure full compliance."</a:t>
            </a:r>
          </a:p>
          <a:p>
            <a:endParaRPr/>
          </a:p>
          <a:p>
            <a:r>
              <a:t>READ OBJECTIVES: Emphasize: "Even if you never use pupil-facing AI, you need to know the requirements in case students access it anyway."</a:t>
            </a:r>
          </a:p>
          <a:p>
            <a:endParaRPr/>
          </a:p>
          <a:p>
            <a:r>
              <a:t>KEY FRAMING: "DfE says 'evidence still emerging' and 'great care required.' This session is about that great care."</a:t>
            </a:r>
          </a:p>
          <a:p>
            <a:endParaRPr/>
          </a:p>
          <a:p>
            <a:r>
              <a:t>TIMING: 2 minutes</a:t>
            </a:r>
          </a:p>
          <a:p>
            <a:r>
              <a:t>CHECKPOINT: Finish by 2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3: DFE POSITION</a:t>
            </a:r>
          </a:p>
          <a:p>
            <a:endParaRPr/>
          </a:p>
          <a:p>
            <a:r>
              <a:t>READ THE QUOTE: "Evidence still emerging - this means we don't have long-term studies yet on impact."</a:t>
            </a:r>
          </a:p>
          <a:p>
            <a:endParaRPr/>
          </a:p>
          <a:p>
            <a:r>
              <a:t>DFE STANCE:</a:t>
            </a:r>
          </a:p>
          <a:p>
            <a:r>
              <a:t>"Schools can decide, but with great care. This isn't permission to do whatever - it's permission IF you meet stringent requirements."</a:t>
            </a:r>
          </a:p>
          <a:p>
            <a:endParaRPr/>
          </a:p>
          <a:p>
            <a:r>
              <a:t>WHEN NOT TO USE - GO THROUGH EACH:</a:t>
            </a:r>
          </a:p>
          <a:p>
            <a:r>
              <a:t>❌ "No safeguarding = absolutely not"</a:t>
            </a:r>
          </a:p>
          <a:p>
            <a:r>
              <a:t>❌ "Under-age students = illegal use of the tool"</a:t>
            </a:r>
          </a:p>
          <a:p>
            <a:r>
              <a:t>❌ "Without supervision = safeguarding failure"</a:t>
            </a:r>
          </a:p>
          <a:p>
            <a:r>
              <a:t>❌ "Without risk assessment = negligence"</a:t>
            </a:r>
          </a:p>
          <a:p>
            <a:r>
              <a:t>❌ "When teacher-facing works = why take the risk?"</a:t>
            </a:r>
          </a:p>
          <a:p>
            <a:r>
              <a:t>❌ "Without parent communication = trust breakdown"</a:t>
            </a:r>
          </a:p>
          <a:p>
            <a:endParaRPr/>
          </a:p>
          <a:p>
            <a:r>
              <a:t>WHEN IT MIGHT BE APPROPRIATE:</a:t>
            </a:r>
          </a:p>
          <a:p>
            <a:r>
              <a:t>✓ "Clear educational purpose - not just 'because it's cool'"</a:t>
            </a:r>
          </a:p>
          <a:p>
            <a:r>
              <a:t>✓ "Benefits outweigh risks - be honest about this assessment"</a:t>
            </a:r>
          </a:p>
          <a:p>
            <a:r>
              <a:t>✓ "All safeguards in place - filtering, monitoring, supervision"</a:t>
            </a:r>
          </a:p>
          <a:p>
            <a:r>
              <a:t>✓ "Supervised throughout - teacher present, watching, able to intervene"</a:t>
            </a:r>
          </a:p>
          <a:p>
            <a:endParaRPr/>
          </a:p>
          <a:p>
            <a:r>
              <a:t>KEY MESSAGE:</a:t>
            </a:r>
          </a:p>
          <a:p>
            <a:r>
              <a:t>"Default should be NO pupil-facing use. Only proceed if you can meet ALL requirements."</a:t>
            </a:r>
          </a:p>
          <a:p>
            <a:endParaRPr/>
          </a:p>
          <a:p>
            <a:r>
              <a:t>"Teacher-facing AI has fewer risks and more proven benefits. Start there."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6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4: KCSIE REQUIREMENTS</a:t>
            </a:r>
          </a:p>
          <a:p>
            <a:endParaRPr/>
          </a:p>
          <a:p>
            <a:r>
              <a:t>SERIOUS TONE: "KCSIE isn't optional. These aren't guidelines - they're legal requirements."</a:t>
            </a:r>
          </a:p>
          <a:p>
            <a:endParaRPr/>
          </a:p>
          <a:p>
            <a:r>
              <a:t>GO THROUGH EACH REQUIREMENT:</a:t>
            </a:r>
          </a:p>
          <a:p>
            <a:endParaRPr/>
          </a:p>
          <a:p>
            <a:r>
              <a:t>AGE RESTRICTIONS:</a:t>
            </a:r>
          </a:p>
          <a:p>
            <a:r>
              <a:t>"ChatGPT: 13+. Claude: 18+. Check EVERY tool. If your Year 6 class has 10-year-olds, ChatGPT is not legal for them to use."</a:t>
            </a:r>
          </a:p>
          <a:p>
            <a:endParaRPr/>
          </a:p>
          <a:p>
            <a:r>
              <a:t>"Some schools get parental permission for under-age use. Check with your leadership team and legal advice first."</a:t>
            </a:r>
          </a:p>
          <a:p>
            <a:endParaRPr/>
          </a:p>
          <a:p>
            <a:r>
              <a:t>FILTERING:</a:t>
            </a:r>
          </a:p>
          <a:p>
            <a:r>
              <a:t>"Your school's internet filtering must cover AI tools. IT team needs to know you're using them."</a:t>
            </a:r>
          </a:p>
          <a:p>
            <a:endParaRPr/>
          </a:p>
          <a:p>
            <a:r>
              <a:t>"Some schools whitelist specific tools. Some block all except in supervised settings."</a:t>
            </a:r>
          </a:p>
          <a:p>
            <a:endParaRPr/>
          </a:p>
          <a:p>
            <a:r>
              <a:t>MONITORING:</a:t>
            </a:r>
          </a:p>
          <a:p>
            <a:r>
              <a:t>"Activity must be monitored. Screen recording, over-shoulder supervision, login tracking - something."</a:t>
            </a:r>
          </a:p>
          <a:p>
            <a:endParaRPr/>
          </a:p>
          <a:p>
            <a:r>
              <a:t>RISK ASSESSMENT:</a:t>
            </a:r>
          </a:p>
          <a:p>
            <a:r>
              <a:t>"Before first use, complete full risk assessment. What could go wrong? How will you prevent it? What's backup plan?"</a:t>
            </a:r>
          </a:p>
          <a:p>
            <a:endParaRPr/>
          </a:p>
          <a:p>
            <a:r>
              <a:t>SUPERVISION:</a:t>
            </a:r>
          </a:p>
          <a:p>
            <a:r>
              <a:t>"Teacher present means: in the room, watching screens, able to intervene immediately. Not 'they're working independently while I mark books.'"</a:t>
            </a:r>
          </a:p>
          <a:p>
            <a:endParaRPr/>
          </a:p>
          <a:p>
            <a:r>
              <a:t>SAFEGUARDING POLICY:</a:t>
            </a:r>
          </a:p>
          <a:p>
            <a:r>
              <a:t>"Your school safeguarding policy should explicitly mention AI. If it doesn't, raise this with DSL."</a:t>
            </a:r>
          </a:p>
          <a:p>
            <a:endParaRPr/>
          </a:p>
          <a:p>
            <a:r>
              <a:t>PARENT COMMUNICATION:</a:t>
            </a:r>
          </a:p>
          <a:p>
            <a:r>
              <a:t>"Inform parents you're using AI in lessons. Some schools seek explicit consent, especially for under-13s."</a:t>
            </a:r>
          </a:p>
          <a:p>
            <a:endParaRPr/>
          </a:p>
          <a:p>
            <a:r>
              <a:t>SPECIFIC RISKS:</a:t>
            </a:r>
          </a:p>
          <a:p>
            <a:r>
              <a:t>"Assess for your context:</a:t>
            </a:r>
          </a:p>
          <a:p>
            <a:r>
              <a:t>• Could AI generate harmful content?</a:t>
            </a:r>
          </a:p>
          <a:p>
            <a:r>
              <a:t>• Might students share personal info?</a:t>
            </a:r>
          </a:p>
          <a:p>
            <a:r>
              <a:t>• Could biased content cause harm?</a:t>
            </a:r>
          </a:p>
          <a:p>
            <a:r>
              <a:t>• What if students access at home without supervision?</a:t>
            </a:r>
          </a:p>
          <a:p>
            <a:r>
              <a:t>• Impact on vulnerable students?"</a:t>
            </a:r>
          </a:p>
          <a:p>
            <a:endParaRPr/>
          </a:p>
          <a:p>
            <a:r>
              <a:t>FINAL POINT:</a:t>
            </a:r>
          </a:p>
          <a:p>
            <a:r>
              <a:t>"If you can't meet these requirements, don't use pupil-facing AI. Use teacher-facing instead."</a:t>
            </a:r>
          </a:p>
          <a:p>
            <a:endParaRPr/>
          </a:p>
          <a:p>
            <a:r>
              <a:t>TIMING: 6 minutes</a:t>
            </a:r>
          </a:p>
          <a:p>
            <a:r>
              <a:t>CHECKPOINT: Finish by 12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5: SUPERVISION PROTOCOLS</a:t>
            </a:r>
          </a:p>
          <a:p>
            <a:endParaRPr/>
          </a:p>
          <a:p>
            <a:r>
              <a:t>DEFINE SUPERVISION:</a:t>
            </a:r>
          </a:p>
          <a:p>
            <a:r>
              <a:t>"Supervision doesn't mean 'students can use AI while you do something else.' It means active monitoring."</a:t>
            </a:r>
          </a:p>
          <a:p>
            <a:endParaRPr/>
          </a:p>
          <a:p>
            <a:r>
              <a:t>CLASSROOM SETUP:</a:t>
            </a:r>
          </a:p>
          <a:p>
            <a:r>
              <a:t>"Physical setup matters:"</a:t>
            </a:r>
          </a:p>
          <a:p>
            <a:r>
              <a:t>• "Screens must face you - no backs to the teacher"</a:t>
            </a:r>
          </a:p>
          <a:p>
            <a:r>
              <a:t>• "Walk around constantly - see what's on every screen"</a:t>
            </a:r>
          </a:p>
          <a:p>
            <a:r>
              <a:t>• "Position yourself so you can see multiple screens at once"</a:t>
            </a:r>
          </a:p>
          <a:p>
            <a:r>
              <a:t>• "No headphones - you need to hear if something goes wrong"</a:t>
            </a:r>
          </a:p>
          <a:p>
            <a:endParaRPr/>
          </a:p>
          <a:p>
            <a:r>
              <a:t>DURING LESSON:</a:t>
            </a:r>
          </a:p>
          <a:p>
            <a:r>
              <a:t>"You're actively watching:</a:t>
            </a:r>
          </a:p>
          <a:p>
            <a:r>
              <a:t>• What prompts students type</a:t>
            </a:r>
          </a:p>
          <a:p>
            <a:r>
              <a:t>• What AI generates</a:t>
            </a:r>
          </a:p>
          <a:p>
            <a:r>
              <a:t>• Whether students are on task</a:t>
            </a:r>
          </a:p>
          <a:p>
            <a:r>
              <a:t>• Any concerning content"</a:t>
            </a:r>
          </a:p>
          <a:p>
            <a:endParaRPr/>
          </a:p>
          <a:p>
            <a:r>
              <a:t>"If AI generates something inappropriate - even if student didn't ask for it - you intervene immediately."</a:t>
            </a:r>
          </a:p>
          <a:p>
            <a:endParaRPr/>
          </a:p>
          <a:p>
            <a:r>
              <a:t>EXPLICIT INSTRUCTIONS:</a:t>
            </a:r>
          </a:p>
          <a:p>
            <a:r>
              <a:t>"Give students very clear boundaries:"</a:t>
            </a:r>
          </a:p>
          <a:p>
            <a:endParaRPr/>
          </a:p>
          <a:p>
            <a:r>
              <a:t>"Example acceptable: 'Use AI to explain the water cycle in simple terms' or 'Ask AI to generate 3 practice questions on fractions'"</a:t>
            </a:r>
          </a:p>
          <a:p>
            <a:endParaRPr/>
          </a:p>
          <a:p>
            <a:r>
              <a:t>"Example unacceptable: 'Don't ask AI personal questions' or 'Don't try to make AI say inappropriate things' or 'Don't ask AI to do your homework'"</a:t>
            </a:r>
          </a:p>
          <a:p>
            <a:endParaRPr/>
          </a:p>
          <a:p>
            <a:r>
              <a:t>"Tell students: 'If AI gives you something concerning, don't continue - tell me immediately.'"</a:t>
            </a:r>
          </a:p>
          <a:p>
            <a:endParaRPr/>
          </a:p>
          <a:p>
            <a:r>
              <a:t>BACKUP PLAN:</a:t>
            </a:r>
          </a:p>
          <a:p>
            <a:r>
              <a:t>"What if:</a:t>
            </a:r>
          </a:p>
          <a:p>
            <a:r>
              <a:t>• WiFi fails?</a:t>
            </a:r>
          </a:p>
          <a:p>
            <a:r>
              <a:t>• AI tool is down?</a:t>
            </a:r>
          </a:p>
          <a:p>
            <a:r>
              <a:t>• Student doesn't have device?</a:t>
            </a:r>
          </a:p>
          <a:p>
            <a:r>
              <a:t>• Student doesn't have parental consent?"</a:t>
            </a:r>
          </a:p>
          <a:p>
            <a:endParaRPr/>
          </a:p>
          <a:p>
            <a:r>
              <a:t>"Have an alternative task ready that doesn't require AI."</a:t>
            </a:r>
          </a:p>
          <a:p>
            <a:endParaRPr/>
          </a:p>
          <a:p>
            <a:r>
              <a:t>"Have a shutdown procedure if something goes seriously wrong."</a:t>
            </a:r>
          </a:p>
          <a:p>
            <a:endParaRPr/>
          </a:p>
          <a:p>
            <a:r>
              <a:t>KEY MESSAGE:</a:t>
            </a:r>
          </a:p>
          <a:p>
            <a:r>
              <a:t>"This is work. Active supervision takes your full attention. If you can't give it, don't use pupil-facing AI."</a:t>
            </a:r>
          </a:p>
          <a:p>
            <a:endParaRPr/>
          </a:p>
          <a:p>
            <a:r>
              <a:t>"This is why many teachers stick to teacher-facing - it's less demanding."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17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6: RISK ASSESSMENT FRAMEWORK</a:t>
            </a:r>
          </a:p>
          <a:p>
            <a:endParaRPr/>
          </a:p>
          <a:p>
            <a:r>
              <a:t>INTRODUCE:</a:t>
            </a:r>
          </a:p>
          <a:p>
            <a:r>
              <a:t>"Before you use AI with students, you complete a risk assessment. This is your documented evidence that you've thought it through."</a:t>
            </a:r>
          </a:p>
          <a:p>
            <a:endParaRPr/>
          </a:p>
          <a:p>
            <a:r>
              <a:t>1. TOOL ASSESSMENT:</a:t>
            </a:r>
          </a:p>
          <a:p>
            <a:r>
              <a:t>"Check the tool itself:</a:t>
            </a:r>
          </a:p>
          <a:p>
            <a:r>
              <a:t>• Age restriction: Does every student meet it?</a:t>
            </a:r>
          </a:p>
          <a:p>
            <a:r>
              <a:t>• Data protection: Does the tool comply with GDPR? Does it store student data?</a:t>
            </a:r>
          </a:p>
          <a:p>
            <a:r>
              <a:t>• Filtering: Does the tool have safety features built in?"</a:t>
            </a:r>
          </a:p>
          <a:p>
            <a:endParaRPr/>
          </a:p>
          <a:p>
            <a:r>
              <a:t>"Example: ChatGPT is 13+, stores conversation data. If your students are 12, it's not compliant."</a:t>
            </a:r>
          </a:p>
          <a:p>
            <a:endParaRPr/>
          </a:p>
          <a:p>
            <a:r>
              <a:t>2. ACTIVITY ASSESSMENT:</a:t>
            </a:r>
          </a:p>
          <a:p>
            <a:r>
              <a:t>"Check the activity:</a:t>
            </a:r>
          </a:p>
          <a:p>
            <a:r>
              <a:t>• Learning objective: Why are you using AI? What will students learn?</a:t>
            </a:r>
          </a:p>
          <a:p>
            <a:r>
              <a:t>• Benefits: What's the educational benefit that outweighs the risks?</a:t>
            </a:r>
          </a:p>
          <a:p>
            <a:r>
              <a:t>• Risks: What could go wrong? Inappropriate content? Misinformation? Off-task behavior?</a:t>
            </a:r>
          </a:p>
          <a:p>
            <a:r>
              <a:t>• Mitigation: How will you prevent/address each risk?"</a:t>
            </a:r>
          </a:p>
          <a:p>
            <a:endParaRPr/>
          </a:p>
          <a:p>
            <a:r>
              <a:t>"Example: Risk = students ask inappropriate questions. Mitigation = clear rules, active monitoring, immediate intervention."</a:t>
            </a:r>
          </a:p>
          <a:p>
            <a:endParaRPr/>
          </a:p>
          <a:p>
            <a:r>
              <a:t>3. STUDENT ASSESSMENT:</a:t>
            </a:r>
          </a:p>
          <a:p>
            <a:r>
              <a:t>"Check your students:</a:t>
            </a:r>
          </a:p>
          <a:p>
            <a:r>
              <a:t>• Age appropriate: Is this suitable for 11-year-olds? 16-year-olds?</a:t>
            </a:r>
          </a:p>
          <a:p>
            <a:r>
              <a:t>• Ability appropriate: Can your students use this tool effectively?</a:t>
            </a:r>
          </a:p>
          <a:p>
            <a:r>
              <a:t>• SEND: Do any students need additional support or accommodations?</a:t>
            </a:r>
          </a:p>
          <a:p>
            <a:r>
              <a:t>• Vulnerable students: Are any students particularly at risk (e.g., recent safeguarding concerns)?"</a:t>
            </a:r>
          </a:p>
          <a:p>
            <a:endParaRPr/>
          </a:p>
          <a:p>
            <a:r>
              <a:t>4. ENVIRONMENT ASSESSMENT:</a:t>
            </a:r>
          </a:p>
          <a:p>
            <a:r>
              <a:t>"Check your setting:</a:t>
            </a:r>
          </a:p>
          <a:p>
            <a:r>
              <a:t>• Can you supervise properly given your class size and room layout?</a:t>
            </a:r>
          </a:p>
          <a:p>
            <a:r>
              <a:t>• Is filtering definitely in place?</a:t>
            </a:r>
          </a:p>
          <a:p>
            <a:r>
              <a:t>• Is monitoring enabled?</a:t>
            </a:r>
          </a:p>
          <a:p>
            <a:r>
              <a:t>• Do you have an alternative for students without consent/devices?"</a:t>
            </a:r>
          </a:p>
          <a:p>
            <a:endParaRPr/>
          </a:p>
          <a:p>
            <a:r>
              <a:t>DOCUMENTATION:</a:t>
            </a:r>
          </a:p>
          <a:p>
            <a:r>
              <a:t>"Complete the template. Keep it on file. If anything goes wrong, this shows you did proper due diligence."</a:t>
            </a:r>
          </a:p>
          <a:p>
            <a:endParaRPr/>
          </a:p>
          <a:p>
            <a:r>
              <a:t>"If you can't answer 'yes' to all questions, don't proceed."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22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7: SUBJECT-SPECIFIC APPLICATIONS</a:t>
            </a:r>
          </a:p>
          <a:p>
            <a:endParaRPr/>
          </a:p>
          <a:p>
            <a:r>
              <a:t>FRAME THIS:</a:t>
            </a:r>
          </a:p>
          <a:p>
            <a:r>
              <a:t>"Let's look at where pupil-facing AI might actually enhance learning - with all safeguards in place."</a:t>
            </a:r>
          </a:p>
          <a:p>
            <a:endParaRPr/>
          </a:p>
          <a:p>
            <a:r>
              <a:t>ENGLISH/MFL:</a:t>
            </a:r>
          </a:p>
          <a:p>
            <a:r>
              <a:t>"Strong case here:"</a:t>
            </a:r>
          </a:p>
          <a:p>
            <a:r>
              <a:t>• "MFL: Students practice conversation with AI. It's patient, always available, doesn't judge errors. Good for building confidence before speaking to humans."</a:t>
            </a:r>
          </a:p>
          <a:p>
            <a:r>
              <a:t>• "English: 'Generate 5 different ways to start a story about space exploration' - helps with creative block"</a:t>
            </a:r>
          </a:p>
          <a:p>
            <a:r>
              <a:t>• "Research: 'Explain the themes in Macbeth' as a starting point, then students verify and develop"</a:t>
            </a:r>
          </a:p>
          <a:p>
            <a:endParaRPr/>
          </a:p>
          <a:p>
            <a:r>
              <a:t>COMPUTING:</a:t>
            </a:r>
          </a:p>
          <a:p>
            <a:r>
              <a:t>"Natural fit:"</a:t>
            </a:r>
          </a:p>
          <a:p>
            <a:r>
              <a:t>• "Teaching students about AI by using AI - they see limitations firsthand"</a:t>
            </a:r>
          </a:p>
          <a:p>
            <a:r>
              <a:t>• "Code debugging: 'Why isn't this Python loop working?' - helps independent problem-solving"</a:t>
            </a:r>
          </a:p>
          <a:p>
            <a:r>
              <a:t>• "Understanding algorithms: AI explains how it works"</a:t>
            </a:r>
          </a:p>
          <a:p>
            <a:endParaRPr/>
          </a:p>
          <a:p>
            <a:r>
              <a:t>SCIENCE:</a:t>
            </a:r>
          </a:p>
          <a:p>
            <a:r>
              <a:t>"Useful for explanation:"</a:t>
            </a:r>
          </a:p>
          <a:p>
            <a:r>
              <a:t>• "'Explain photosynthesis like I'm 10 years old' then 'like I'm 14' - students see how explanations adapt"</a:t>
            </a:r>
          </a:p>
          <a:p>
            <a:r>
              <a:t>• "Generating hypotheses: 'What might happen if...' - starting point for investigation"</a:t>
            </a:r>
          </a:p>
          <a:p>
            <a:r>
              <a:t>• "Checking own understanding: 'Is my explanation of the carbon cycle correct?'"</a:t>
            </a:r>
          </a:p>
          <a:p>
            <a:endParaRPr/>
          </a:p>
          <a:p>
            <a:r>
              <a:t>ALL SUBJECTS:</a:t>
            </a:r>
          </a:p>
          <a:p>
            <a:r>
              <a:t>• "Generate practice questions: Students test themselves"</a:t>
            </a:r>
          </a:p>
          <a:p>
            <a:r>
              <a:t>• "Concept exploration: 'Explain this in 3 different ways'"</a:t>
            </a:r>
          </a:p>
          <a:p>
            <a:r>
              <a:t>• "Brainstorming: Ideas generation, not final work"</a:t>
            </a:r>
          </a:p>
          <a:p>
            <a:endParaRPr/>
          </a:p>
          <a:p>
            <a:r>
              <a:t>CRITICAL POINT:</a:t>
            </a:r>
          </a:p>
          <a:p>
            <a:r>
              <a:t>"Notice: All these are PROCESS uses, not product uses. AI helps learning, doesn't produce the final work students submit."</a:t>
            </a:r>
          </a:p>
          <a:p>
            <a:endParaRPr/>
          </a:p>
          <a:p>
            <a:r>
              <a:t>"AI as learning tool, not cheating tool."</a:t>
            </a:r>
          </a:p>
          <a:p>
            <a:endParaRPr/>
          </a:p>
          <a:p>
            <a:r>
              <a:t>ALWAYS:</a:t>
            </a:r>
          </a:p>
          <a:p>
            <a:r>
              <a:t>"Every example needs supervision, risk assessment, and clear educational purpose."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26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8: HANDS-ON TASK</a:t>
            </a:r>
          </a:p>
          <a:p>
            <a:endParaRPr/>
          </a:p>
          <a:p>
            <a:r>
              <a:t>INTRODUCE:</a:t>
            </a:r>
          </a:p>
          <a:p>
            <a:r>
              <a:t>"You're going to design a pupil-facing AI lesson that meets all safeguarding requirements. Even if you never deliver it, you'll understand the process."</a:t>
            </a:r>
          </a:p>
          <a:p>
            <a:endParaRPr/>
          </a:p>
          <a:p>
            <a:r>
              <a:t>WALK THROUGH STEPS:</a:t>
            </a:r>
          </a:p>
          <a:p>
            <a:endParaRPr/>
          </a:p>
          <a:p>
            <a:r>
              <a:t>STEP 1 - CHOOSE LESSON:</a:t>
            </a:r>
          </a:p>
          <a:p>
            <a:r>
              <a:t>"Think of a lesson where AI could genuinely enhance learning. Consider:</a:t>
            </a:r>
          </a:p>
          <a:p>
            <a:r>
              <a:t>• MFL conversation practice?</a:t>
            </a:r>
          </a:p>
          <a:p>
            <a:r>
              <a:t>• Creative writing brainstorming?</a:t>
            </a:r>
          </a:p>
          <a:p>
            <a:r>
              <a:t>• Science concept explanation?</a:t>
            </a:r>
          </a:p>
          <a:p>
            <a:r>
              <a:t>• Computing AI literacy?</a:t>
            </a:r>
          </a:p>
          <a:p>
            <a:r>
              <a:t>• Research starting point?"</a:t>
            </a:r>
          </a:p>
          <a:p>
            <a:endParaRPr/>
          </a:p>
          <a:p>
            <a:r>
              <a:t>"Pick something specific - not 'a science lesson' but 'Year 9 explaining cell structure.'"</a:t>
            </a:r>
          </a:p>
          <a:p>
            <a:endParaRPr/>
          </a:p>
          <a:p>
            <a:r>
              <a:t>STEP 2 - RISK ASSESSMENT:</a:t>
            </a:r>
          </a:p>
          <a:p>
            <a:r>
              <a:t>"Use the framework from Slide 6:"</a:t>
            </a:r>
          </a:p>
          <a:p>
            <a:r>
              <a:t>• "Tool: What AI tool? Age restriction? Data issues?"</a:t>
            </a:r>
          </a:p>
          <a:p>
            <a:r>
              <a:t>• "Activity: What's the learning objective? Why use AI? What risks? How mitigate?"</a:t>
            </a:r>
          </a:p>
          <a:p>
            <a:r>
              <a:t>• "Students: Age appropriate? SEND considerations? Vulnerable students?"</a:t>
            </a:r>
          </a:p>
          <a:p>
            <a:r>
              <a:t>• "Environment: Can you supervise? Is filtering/monitoring in place?"</a:t>
            </a:r>
          </a:p>
          <a:p>
            <a:endParaRPr/>
          </a:p>
          <a:p>
            <a:r>
              <a:t>"This is mandatory - don't skip it."</a:t>
            </a:r>
          </a:p>
          <a:p>
            <a:endParaRPr/>
          </a:p>
          <a:p>
            <a:r>
              <a:t>STEP 3 - LESSON DESIGN:</a:t>
            </a:r>
          </a:p>
          <a:p>
            <a:r>
              <a:t>"Design the actual lesson:"</a:t>
            </a:r>
          </a:p>
          <a:p>
            <a:r>
              <a:t>• "Learning objective - must be clear and AI-independent (i.e., 'Explore different ways to explain photosynthesis' not 'Learn to use AI')"</a:t>
            </a:r>
          </a:p>
          <a:p>
            <a:r>
              <a:t>• "AI use instructions - be explicit: 'You may ask AI to... You may not...'"</a:t>
            </a:r>
          </a:p>
          <a:p>
            <a:r>
              <a:t>• "Supervision strategy - how will you monitor? Where will you position yourself? What will you watch for?"</a:t>
            </a:r>
          </a:p>
          <a:p>
            <a:r>
              <a:t>• "Alternative - what do students do if they don't have consent/device?"</a:t>
            </a:r>
          </a:p>
          <a:p>
            <a:endParaRPr/>
          </a:p>
          <a:p>
            <a:r>
              <a:t>STEP 4 - PARENT COMMUNICATION:</a:t>
            </a:r>
          </a:p>
          <a:p>
            <a:r>
              <a:t>"Draft a letter/email to parents explaining:"</a:t>
            </a:r>
          </a:p>
          <a:p>
            <a:r>
              <a:t>• "What you're doing with AI in this lesson"</a:t>
            </a:r>
          </a:p>
          <a:p>
            <a:r>
              <a:t>• "Why it's educational"</a:t>
            </a:r>
          </a:p>
          <a:p>
            <a:r>
              <a:t>• "What safeguards are in place"</a:t>
            </a:r>
          </a:p>
          <a:p>
            <a:r>
              <a:t>• "Whether you need consent or just informing"</a:t>
            </a:r>
          </a:p>
          <a:p>
            <a:endParaRPr/>
          </a:p>
          <a:p>
            <a:r>
              <a:t>"Keep it simple and reassuring."</a:t>
            </a:r>
          </a:p>
          <a:p>
            <a:endParaRPr/>
          </a:p>
          <a:p>
            <a:r>
              <a:t>STEP 5 - SAFEGUARDING DOCUMENTATION:</a:t>
            </a:r>
          </a:p>
          <a:p>
            <a:r>
              <a:t>"Document how you've met each requirement. This is your evidence trail."</a:t>
            </a:r>
          </a:p>
          <a:p>
            <a:endParaRPr/>
          </a:p>
          <a:p>
            <a:r>
              <a:t>SET TIMER: 20 minutes</a:t>
            </a:r>
          </a:p>
          <a:p>
            <a:endParaRPr/>
          </a:p>
          <a:p>
            <a:r>
              <a:t>CIRCULATE:</a:t>
            </a:r>
          </a:p>
          <a:p>
            <a:r>
              <a:t>• Check risk assessments are thorough</a:t>
            </a:r>
          </a:p>
          <a:p>
            <a:r>
              <a:t>• Challenge weak justifications: "Why is AI better than alternatives here?"</a:t>
            </a:r>
          </a:p>
          <a:p>
            <a:r>
              <a:t>• Help with parent communication wording</a:t>
            </a:r>
          </a:p>
          <a:p>
            <a:r>
              <a:t>• Note good examples</a:t>
            </a:r>
          </a:p>
          <a:p>
            <a:endParaRPr/>
          </a:p>
          <a:p>
            <a:r>
              <a:t>TIMING: 2 mins instructions, 20 mins working</a:t>
            </a:r>
          </a:p>
          <a:p>
            <a:r>
              <a:t>CHECKPOINT: Instructions finish 28 mins, working ends 48 mins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9: RISK ASSESSMENT TEMPLATE</a:t>
            </a:r>
          </a:p>
          <a:p>
            <a:endParaRPr/>
          </a:p>
          <a:p>
            <a:r>
              <a:t>DISPLAY DURING WORK:</a:t>
            </a:r>
          </a:p>
          <a:p>
            <a:r>
              <a:t>Keep visible as reference.</a:t>
            </a:r>
          </a:p>
          <a:p>
            <a:endParaRPr/>
          </a:p>
          <a:p>
            <a:r>
              <a:t>WALK AROUND:</a:t>
            </a:r>
          </a:p>
          <a:p>
            <a:r>
              <a:t>Check people are completing properly:</a:t>
            </a:r>
          </a:p>
          <a:p>
            <a:endParaRPr/>
          </a:p>
          <a:p>
            <a:r>
              <a:t>COMMON ISSUES:</a:t>
            </a:r>
          </a:p>
          <a:p>
            <a:r>
              <a:t>• "Weak justification: 'It would be fun' - No. What's the learning objective?"</a:t>
            </a:r>
          </a:p>
          <a:p>
            <a:r>
              <a:t>• "Vague risks: 'Something might go wrong' - Be specific."</a:t>
            </a:r>
          </a:p>
          <a:p>
            <a:r>
              <a:t>• "No mitigation: Must have mitigation for each risk"</a:t>
            </a:r>
          </a:p>
          <a:p>
            <a:r>
              <a:t>• "Supervision plan missing: 'I'll watch them' - How? Where? What specifically?"</a:t>
            </a:r>
          </a:p>
          <a:p>
            <a:endParaRPr/>
          </a:p>
          <a:p>
            <a:r>
              <a:t>GOOD PRACTICE:</a:t>
            </a:r>
          </a:p>
          <a:p>
            <a:r>
              <a:t>Point out when someone writes:</a:t>
            </a:r>
          </a:p>
          <a:p>
            <a:r>
              <a:t>• "Risk: Students might ask inappropriate questions. Mitigation: Clear rules displayed, I circulate constantly checking screens, immediate intervention protocol"</a:t>
            </a:r>
          </a:p>
          <a:p>
            <a:r>
              <a:t>• "Learning objective: Students will practice French conversation using past tense with immediate feedback. AI adds value by providing patient, non-judgemental conversation partner."</a:t>
            </a:r>
          </a:p>
          <a:p>
            <a:endParaRPr/>
          </a:p>
          <a:p>
            <a:r>
              <a:t>IF SOMEONE CAN'T JUSTIFY AI USE:</a:t>
            </a:r>
          </a:p>
          <a:p>
            <a:r>
              <a:t>"That's valuable learning - maybe AI isn't the right tool for this lesson. What would work better?"</a:t>
            </a:r>
          </a:p>
          <a:p>
            <a:endParaRPr/>
          </a:p>
          <a:p>
            <a:r>
              <a:t>TIMING: Display throughout 20-minute working period (Slides 8-9 together)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5F1906-80E5-D913-DD5E-42205F0FEBB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09954" y="1600201"/>
            <a:ext cx="957244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18DC755-CEA1-4F3C-7D72-419C33D5BE78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182709" y="5848708"/>
            <a:ext cx="1009291" cy="100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AI-READY TEACHING</a:t>
            </a:r>
          </a:p>
          <a:p>
            <a:r>
              <a:t>Session 5 of 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dirty="0">
                <a:solidFill>
                  <a:schemeClr val="tx1"/>
                </a:solidFill>
              </a:rPr>
              <a:t>Pupil-Facing AI: Safe Implementation</a:t>
            </a:r>
          </a:p>
          <a:p>
            <a:r>
              <a:rPr dirty="0">
                <a:solidFill>
                  <a:schemeClr val="tx1"/>
                </a:solidFill>
              </a:rPr>
              <a:t>Designing Supervised AI Lessons</a:t>
            </a:r>
          </a:p>
          <a:p>
            <a:r>
              <a:rPr dirty="0">
                <a:solidFill>
                  <a:schemeClr val="tx1"/>
                </a:solidFill>
              </a:rPr>
              <a:t>60 minutes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DEBRIEF &amp; REFLECTION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29" y="1219201"/>
            <a:ext cx="9104670" cy="55158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1400" b="1" dirty="0"/>
              <a:t>Quick share: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• Was your risk assessment thorough enough?</a:t>
            </a:r>
          </a:p>
          <a:p>
            <a:pPr marL="0" indent="0">
              <a:buNone/>
            </a:pPr>
            <a:r>
              <a:rPr sz="1400" dirty="0"/>
              <a:t>• Did you find genuine educational value for AI use?</a:t>
            </a:r>
          </a:p>
          <a:p>
            <a:pPr marL="0" indent="0">
              <a:buNone/>
            </a:pPr>
            <a:r>
              <a:rPr sz="1400" dirty="0"/>
              <a:t>• How demanding would the supervision be?</a:t>
            </a:r>
          </a:p>
          <a:p>
            <a:pPr marL="0" indent="0">
              <a:buNone/>
            </a:pPr>
            <a:r>
              <a:rPr sz="1400" dirty="0"/>
              <a:t>• Would you actually deliver this lesson?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One example to share?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KEY LEARNING:</a:t>
            </a:r>
          </a:p>
          <a:p>
            <a:pPr marL="0" indent="0">
              <a:buNone/>
            </a:pPr>
            <a:r>
              <a:rPr sz="1400" dirty="0"/>
              <a:t>Pupil-facing AI requires significant planning and oversight.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Many excellent lessons don't need pupil-facing AI.</a:t>
            </a:r>
          </a:p>
          <a:p>
            <a:pPr marL="0" indent="0">
              <a:buNone/>
            </a:pPr>
            <a:r>
              <a:rPr sz="1400" dirty="0"/>
              <a:t>Teacher-facing AI has fewer risks, more proven benefits.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Only use pupil-facing AI when:</a:t>
            </a:r>
          </a:p>
          <a:p>
            <a:pPr marL="0" indent="0">
              <a:buNone/>
            </a:pPr>
            <a:r>
              <a:rPr sz="1400" dirty="0"/>
              <a:t>• Clear educational benefit</a:t>
            </a:r>
          </a:p>
          <a:p>
            <a:pPr marL="0" indent="0">
              <a:buNone/>
            </a:pPr>
            <a:r>
              <a:rPr sz="1400" dirty="0"/>
              <a:t>• All safeguards in place</a:t>
            </a:r>
          </a:p>
          <a:p>
            <a:pPr marL="0" indent="0">
              <a:buNone/>
            </a:pPr>
            <a:r>
              <a:rPr sz="1400" dirty="0"/>
              <a:t>• Supervision realistic</a:t>
            </a:r>
          </a:p>
          <a:p>
            <a:pPr marL="0" indent="0">
              <a:buNone/>
            </a:pPr>
            <a:r>
              <a:rPr sz="1400" dirty="0"/>
              <a:t>• Benefits outweigh risks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Default should be NO unless you can justify YES.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UNESCO: LO4.2.1 | DfE: DFE-SAFE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TAKEAWAYS &amp; NEXT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412" y="1206910"/>
            <a:ext cx="9572445" cy="547902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sz="1600" b="1" dirty="0"/>
              <a:t>REMEMBER: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• Evidence still emerging - DfE requires "great care"</a:t>
            </a:r>
          </a:p>
          <a:p>
            <a:pPr marL="0" indent="0">
              <a:buNone/>
            </a:pPr>
            <a:r>
              <a:rPr sz="1600" dirty="0"/>
              <a:t>• KCSIE safeguarding applies - no shortcuts</a:t>
            </a:r>
          </a:p>
          <a:p>
            <a:pPr marL="0" indent="0">
              <a:buNone/>
            </a:pPr>
            <a:r>
              <a:rPr sz="1600" dirty="0"/>
              <a:t>• Age restrictions must be met</a:t>
            </a:r>
          </a:p>
          <a:p>
            <a:pPr marL="0" indent="0">
              <a:buNone/>
            </a:pPr>
            <a:r>
              <a:rPr sz="1600" dirty="0"/>
              <a:t>• Risk assessment mandatory before any use</a:t>
            </a:r>
          </a:p>
          <a:p>
            <a:pPr marL="0" indent="0">
              <a:buNone/>
            </a:pPr>
            <a:r>
              <a:rPr sz="1600" dirty="0"/>
              <a:t>• Active supervision required throughout</a:t>
            </a:r>
          </a:p>
          <a:p>
            <a:pPr marL="0" indent="0">
              <a:buNone/>
            </a:pPr>
            <a:r>
              <a:rPr sz="1600" dirty="0"/>
              <a:t>• Default should be NO unless robustly justified</a:t>
            </a:r>
          </a:p>
          <a:p>
            <a:pPr marL="0" indent="0">
              <a:buNone/>
            </a:pPr>
            <a:r>
              <a:rPr sz="1600" dirty="0"/>
              <a:t>• Teacher-facing AI has fewer risks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If you're not using pupil-facing AI: That's fine.</a:t>
            </a:r>
          </a:p>
          <a:p>
            <a:pPr marL="0" indent="0">
              <a:buNone/>
            </a:pPr>
            <a:r>
              <a:rPr sz="1600" dirty="0"/>
              <a:t>If you are: Meet every safeguarding requirement.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SESSION 6 PREVIEW:</a:t>
            </a:r>
          </a:p>
          <a:p>
            <a:pPr marL="0" indent="0">
              <a:buNone/>
            </a:pPr>
            <a:r>
              <a:rPr sz="1600" dirty="0"/>
              <a:t>Strategic Implementation &amp; Innovation</a:t>
            </a:r>
          </a:p>
          <a:p>
            <a:pPr marL="0" indent="0">
              <a:buNone/>
            </a:pPr>
            <a:r>
              <a:rPr sz="1600" dirty="0"/>
              <a:t>• Ofsted early adopter insights</a:t>
            </a:r>
          </a:p>
          <a:p>
            <a:pPr marL="0" indent="0">
              <a:buNone/>
            </a:pPr>
            <a:r>
              <a:rPr sz="1600" dirty="0"/>
              <a:t>• Whole-school AI strategy</a:t>
            </a:r>
          </a:p>
          <a:p>
            <a:pPr marL="0" indent="0">
              <a:buNone/>
            </a:pPr>
            <a:r>
              <a:rPr sz="1600" dirty="0"/>
              <a:t>• AI champion role</a:t>
            </a:r>
          </a:p>
          <a:p>
            <a:pPr marL="0" indent="0">
              <a:buNone/>
            </a:pPr>
            <a:r>
              <a:rPr sz="1600" dirty="0"/>
              <a:t>• CPD cascade models</a:t>
            </a:r>
          </a:p>
          <a:p>
            <a:pPr marL="0" indent="0">
              <a:buNone/>
            </a:pPr>
            <a:r>
              <a:rPr sz="1600" dirty="0"/>
              <a:t>• Future developments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PRIOR KNOWLEDGE &amp;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0748" y="1600201"/>
            <a:ext cx="9281651" cy="51545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b="1" dirty="0"/>
              <a:t>PRIOR KNOWLEDGE CHECK:</a:t>
            </a:r>
          </a:p>
          <a:p>
            <a:pPr marL="0" indent="0">
              <a:buNone/>
            </a:pPr>
            <a:r>
              <a:rPr dirty="0"/>
              <a:t>A. Used AI with students in lessons?</a:t>
            </a:r>
          </a:p>
          <a:p>
            <a:pPr marL="0" indent="0">
              <a:buNone/>
            </a:pPr>
            <a:r>
              <a:rPr dirty="0"/>
              <a:t>B. Know age restrictions for AI tools?</a:t>
            </a:r>
          </a:p>
          <a:p>
            <a:pPr marL="0" indent="0">
              <a:buNone/>
            </a:pPr>
            <a:r>
              <a:rPr dirty="0"/>
              <a:t>C. School has filtering for AI tools?</a:t>
            </a:r>
          </a:p>
          <a:p>
            <a:pPr marL="0" indent="0">
              <a:buNone/>
            </a:pPr>
            <a:r>
              <a:rPr dirty="0"/>
              <a:t>D. Discussed AI with parents?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/>
              <a:t>TODAY YOU WILL:</a:t>
            </a:r>
          </a:p>
          <a:p>
            <a:pPr marL="0" indent="0">
              <a:buNone/>
            </a:pPr>
            <a:r>
              <a:rPr dirty="0"/>
              <a:t>✓ Design pupil-facing AI activities complying with KCSIE</a:t>
            </a:r>
          </a:p>
          <a:p>
            <a:pPr marL="0" indent="0">
              <a:buNone/>
            </a:pPr>
            <a:r>
              <a:rPr dirty="0"/>
              <a:t>✓ Implement supervision and monitoring protocols</a:t>
            </a:r>
          </a:p>
          <a:p>
            <a:pPr marL="0" indent="0">
              <a:buNone/>
            </a:pPr>
            <a:r>
              <a:rPr dirty="0"/>
              <a:t>✓ Evaluate age-appropriateness of tools and activities</a:t>
            </a:r>
          </a:p>
          <a:p>
            <a:pPr marL="0" indent="0">
              <a:buNone/>
            </a:pPr>
            <a:r>
              <a:rPr dirty="0"/>
              <a:t>✓ Leave with a supervised AI lesson + risk assessment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UNESCO: LO4.2.1, LO4.2.2, LO2.2.3, LO2.2.4, LO1.2.4</a:t>
            </a:r>
          </a:p>
          <a:p>
            <a:pPr marL="0" indent="0">
              <a:buNone/>
            </a:pPr>
            <a:r>
              <a:rPr dirty="0"/>
              <a:t>DfE: DFE-SAFE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DFE POSITION ON PUPIL-FACING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0748" y="1327355"/>
            <a:ext cx="9281651" cy="53389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1700" b="1" dirty="0"/>
              <a:t>"</a:t>
            </a:r>
            <a:r>
              <a:rPr sz="1900" b="1" dirty="0"/>
              <a:t>Evidence still emerging on benefits and risks"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800" b="1" dirty="0"/>
              <a:t>DfE stance:</a:t>
            </a:r>
          </a:p>
          <a:p>
            <a:pPr marL="0" indent="0">
              <a:buNone/>
            </a:pPr>
            <a:r>
              <a:rPr sz="1800" dirty="0"/>
              <a:t>• Teacher-facing first (lower risk, proven benefits)</a:t>
            </a:r>
          </a:p>
          <a:p>
            <a:pPr marL="0" indent="0">
              <a:buNone/>
            </a:pPr>
            <a:r>
              <a:rPr sz="1800" dirty="0"/>
              <a:t>• Pupil-facing requires "great care"</a:t>
            </a:r>
          </a:p>
          <a:p>
            <a:pPr marL="0" indent="0">
              <a:buNone/>
            </a:pPr>
            <a:r>
              <a:rPr sz="1800" dirty="0"/>
              <a:t>• Schools free to make own choices</a:t>
            </a:r>
          </a:p>
          <a:p>
            <a:pPr marL="0" indent="0">
              <a:buNone/>
            </a:pPr>
            <a:r>
              <a:rPr sz="1800" dirty="0"/>
              <a:t>• BUT must comply with legal responsibilities</a:t>
            </a:r>
          </a:p>
          <a:p>
            <a:pPr marL="0" indent="0">
              <a:buNone/>
            </a:pPr>
            <a:endParaRPr sz="1800" dirty="0"/>
          </a:p>
          <a:p>
            <a:pPr marL="0" indent="0">
              <a:buNone/>
            </a:pPr>
            <a:r>
              <a:rPr sz="1800" b="1" dirty="0"/>
              <a:t>When NOT to use pupil-facing AI:</a:t>
            </a:r>
          </a:p>
          <a:p>
            <a:pPr marL="0" indent="0">
              <a:buNone/>
            </a:pPr>
            <a:r>
              <a:rPr sz="1800" dirty="0"/>
              <a:t>❌ Without proper safeguarding measures</a:t>
            </a:r>
          </a:p>
          <a:p>
            <a:pPr marL="0" indent="0">
              <a:buNone/>
            </a:pPr>
            <a:r>
              <a:rPr sz="1800" dirty="0"/>
              <a:t>❌ With under-age students (most tools 13+)</a:t>
            </a:r>
          </a:p>
          <a:p>
            <a:pPr marL="0" indent="0">
              <a:buNone/>
            </a:pPr>
            <a:r>
              <a:rPr sz="1800" dirty="0"/>
              <a:t>❌ Without supervision</a:t>
            </a:r>
          </a:p>
          <a:p>
            <a:pPr marL="0" indent="0">
              <a:buNone/>
            </a:pPr>
            <a:r>
              <a:rPr sz="1800" dirty="0"/>
              <a:t>❌ Without risk assessment</a:t>
            </a:r>
          </a:p>
          <a:p>
            <a:pPr marL="0" indent="0">
              <a:buNone/>
            </a:pPr>
            <a:r>
              <a:rPr sz="1800" dirty="0"/>
              <a:t>❌ When teacher-facing would work instead</a:t>
            </a:r>
          </a:p>
          <a:p>
            <a:pPr marL="0" indent="0">
              <a:buNone/>
            </a:pPr>
            <a:r>
              <a:rPr sz="1800" dirty="0"/>
              <a:t>❌ Without parent communication</a:t>
            </a:r>
          </a:p>
          <a:p>
            <a:pPr marL="0" indent="0">
              <a:buNone/>
            </a:pPr>
            <a:endParaRPr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66F06C-5738-1B5E-1F8E-41A5F09DDF29}"/>
              </a:ext>
            </a:extLst>
          </p:cNvPr>
          <p:cNvSpPr txBox="1"/>
          <p:nvPr/>
        </p:nvSpPr>
        <p:spPr>
          <a:xfrm>
            <a:off x="6843252" y="2730428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b="1" dirty="0"/>
              <a:t>When it MIGHT be appropriate:</a:t>
            </a:r>
          </a:p>
          <a:p>
            <a:pPr marL="0" indent="0">
              <a:buNone/>
            </a:pPr>
            <a:r>
              <a:rPr lang="en-US" sz="1800" dirty="0"/>
              <a:t>✓ Educational purpose clear</a:t>
            </a:r>
          </a:p>
          <a:p>
            <a:pPr marL="0" indent="0">
              <a:buNone/>
            </a:pPr>
            <a:r>
              <a:rPr lang="en-US" sz="1800" dirty="0"/>
              <a:t>✓ Benefits outweigh risks</a:t>
            </a:r>
          </a:p>
          <a:p>
            <a:pPr marL="0" indent="0">
              <a:buNone/>
            </a:pPr>
            <a:r>
              <a:rPr lang="en-US" sz="1800" dirty="0"/>
              <a:t>✓ All safeguards in place</a:t>
            </a:r>
          </a:p>
          <a:p>
            <a:pPr marL="0" indent="0">
              <a:buNone/>
            </a:pPr>
            <a:r>
              <a:rPr lang="en-US" sz="1800" dirty="0"/>
              <a:t>✓ Supervised throughout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DfE: DFE-SAFE | UNESCO: LO4.2.1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3600" dirty="0"/>
              <a:t>KCSIE SAFEGUARDING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9239" y="1317523"/>
            <a:ext cx="3785419" cy="533891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sz="2600" b="1" dirty="0"/>
              <a:t>Keeping Children Safe in Education applies:</a:t>
            </a:r>
          </a:p>
          <a:p>
            <a:pPr marL="0" indent="0">
              <a:buNone/>
            </a:pPr>
            <a:endParaRPr sz="1900" dirty="0"/>
          </a:p>
          <a:p>
            <a:pPr marL="0" indent="0">
              <a:buNone/>
            </a:pPr>
            <a:r>
              <a:rPr sz="2000" b="1" dirty="0"/>
              <a:t>MANDATORY REQUIREMENTS:</a:t>
            </a:r>
          </a:p>
          <a:p>
            <a:pPr marL="0" indent="0">
              <a:buNone/>
            </a:pPr>
            <a:r>
              <a:rPr sz="2000" dirty="0"/>
              <a:t>⚠️ Age restrictions: Check each tool (ChatGPT 13+, Claude 18+)</a:t>
            </a:r>
          </a:p>
          <a:p>
            <a:pPr marL="0" indent="0">
              <a:buNone/>
            </a:pPr>
            <a:r>
              <a:rPr sz="2000" dirty="0"/>
              <a:t>⚠️ Filtering: AI tools must be filtered appropriately</a:t>
            </a:r>
          </a:p>
          <a:p>
            <a:pPr marL="0" indent="0">
              <a:buNone/>
            </a:pPr>
            <a:r>
              <a:rPr sz="2000" dirty="0"/>
              <a:t>⚠️ Monitoring: Activity must be monitored</a:t>
            </a:r>
          </a:p>
          <a:p>
            <a:pPr marL="0" indent="0">
              <a:buNone/>
            </a:pPr>
            <a:r>
              <a:rPr sz="2000" dirty="0"/>
              <a:t>⚠️ Risk assessment: Completed before any use</a:t>
            </a:r>
          </a:p>
          <a:p>
            <a:pPr marL="0" indent="0">
              <a:buNone/>
            </a:pPr>
            <a:r>
              <a:rPr sz="2000" dirty="0"/>
              <a:t>⚠️ Supervision: Teacher present at all times</a:t>
            </a:r>
          </a:p>
          <a:p>
            <a:pPr marL="0" indent="0">
              <a:buNone/>
            </a:pPr>
            <a:r>
              <a:rPr sz="2000" dirty="0"/>
              <a:t>⚠️ Safeguarding policy: Updated to include AI</a:t>
            </a:r>
          </a:p>
          <a:p>
            <a:pPr marL="0" indent="0">
              <a:buNone/>
            </a:pPr>
            <a:r>
              <a:rPr sz="2000" dirty="0"/>
              <a:t>⚠️ Parent communication: Inform and seek consent if needed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SPECIFIC RISKS TO ASSESS:</a:t>
            </a:r>
          </a:p>
          <a:p>
            <a:pPr marL="0" indent="0">
              <a:buNone/>
            </a:pPr>
            <a:r>
              <a:rPr sz="2000" dirty="0"/>
              <a:t>• Inappropriate content generation</a:t>
            </a:r>
          </a:p>
          <a:p>
            <a:pPr marL="0" indent="0">
              <a:buNone/>
            </a:pPr>
            <a:r>
              <a:rPr sz="2000" dirty="0"/>
              <a:t>• Student sharing personal information</a:t>
            </a:r>
          </a:p>
          <a:p>
            <a:pPr marL="0" indent="0">
              <a:buNone/>
            </a:pPr>
            <a:r>
              <a:rPr sz="2000" dirty="0"/>
              <a:t>• Exposure to bias/misinformation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Unauthori</a:t>
            </a:r>
            <a:r>
              <a:rPr lang="en-US" sz="2000" dirty="0" err="1"/>
              <a:t>s</a:t>
            </a:r>
            <a:r>
              <a:rPr sz="2000" dirty="0" err="1"/>
              <a:t>ed</a:t>
            </a:r>
            <a:r>
              <a:rPr sz="2000" dirty="0"/>
              <a:t> use outside lessons</a:t>
            </a:r>
          </a:p>
          <a:p>
            <a:pPr marL="0" indent="0">
              <a:buNone/>
            </a:pPr>
            <a:r>
              <a:rPr sz="2000" dirty="0"/>
              <a:t>• Impact on wellbeing/mental health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No shortcuts on safeguarding.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DfE: DFE-SAFE | UNESCO: LO2.2.3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AA969D-045F-55FC-A574-6A79DA114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211" y="1434844"/>
            <a:ext cx="3293807" cy="49407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SUPERVISION PROTOCOLS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0245" y="1307690"/>
            <a:ext cx="9252154" cy="555030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1900" dirty="0"/>
              <a:t>What "supervision" actually means:</a:t>
            </a:r>
          </a:p>
          <a:p>
            <a:pPr marL="0" indent="0">
              <a:buNone/>
            </a:pPr>
            <a:endParaRPr sz="1200" dirty="0"/>
          </a:p>
          <a:p>
            <a:pPr marL="0" indent="0">
              <a:buNone/>
            </a:pPr>
            <a:r>
              <a:rPr sz="1200" b="1" dirty="0"/>
              <a:t>CLASSROOM SETUP:</a:t>
            </a:r>
          </a:p>
          <a:p>
            <a:pPr marL="0" indent="0">
              <a:buNone/>
            </a:pPr>
            <a:r>
              <a:rPr sz="1200" dirty="0"/>
              <a:t>• Screens visible to teacher at all times</a:t>
            </a:r>
          </a:p>
          <a:p>
            <a:pPr marL="0" indent="0">
              <a:buNone/>
            </a:pPr>
            <a:r>
              <a:rPr sz="1200" dirty="0"/>
              <a:t>• No hidden screens or backs to teacher</a:t>
            </a:r>
          </a:p>
          <a:p>
            <a:pPr marL="0" indent="0">
              <a:buNone/>
            </a:pPr>
            <a:r>
              <a:rPr sz="1200" dirty="0"/>
              <a:t>• Teacher circulates continuously</a:t>
            </a:r>
          </a:p>
          <a:p>
            <a:pPr marL="0" indent="0">
              <a:buNone/>
            </a:pPr>
            <a:r>
              <a:rPr sz="1200" dirty="0"/>
              <a:t>• Clear sightlines maintained</a:t>
            </a:r>
          </a:p>
          <a:p>
            <a:pPr marL="0" indent="0">
              <a:buNone/>
            </a:pPr>
            <a:endParaRPr sz="1200" dirty="0"/>
          </a:p>
          <a:p>
            <a:pPr marL="0" indent="0">
              <a:buNone/>
            </a:pPr>
            <a:r>
              <a:rPr sz="1200" b="1" dirty="0"/>
              <a:t>DURING THE LESSON:</a:t>
            </a:r>
          </a:p>
          <a:p>
            <a:pPr marL="0" indent="0">
              <a:buNone/>
            </a:pPr>
            <a:r>
              <a:rPr sz="1200" dirty="0"/>
              <a:t>• Teacher monitors what students type</a:t>
            </a:r>
          </a:p>
          <a:p>
            <a:pPr marL="0" indent="0">
              <a:buNone/>
            </a:pPr>
            <a:r>
              <a:rPr sz="1200" dirty="0"/>
              <a:t>• Checks AI outputs as they generate</a:t>
            </a:r>
          </a:p>
          <a:p>
            <a:pPr marL="0" indent="0">
              <a:buNone/>
            </a:pPr>
            <a:r>
              <a:rPr sz="1200" dirty="0"/>
              <a:t>• Intervenes if inappropriate content appears</a:t>
            </a:r>
          </a:p>
          <a:p>
            <a:pPr marL="0" indent="0">
              <a:buNone/>
            </a:pPr>
            <a:r>
              <a:rPr sz="1200" dirty="0"/>
              <a:t>• Redirects off-task behavior immediately</a:t>
            </a:r>
          </a:p>
          <a:p>
            <a:pPr marL="0" indent="0">
              <a:buNone/>
            </a:pPr>
            <a:endParaRPr sz="1200" dirty="0"/>
          </a:p>
          <a:p>
            <a:pPr marL="0" indent="0">
              <a:buNone/>
            </a:pPr>
            <a:r>
              <a:rPr sz="1200" b="1" dirty="0"/>
              <a:t>EXPLICIT INSTRUCTIONS:</a:t>
            </a:r>
          </a:p>
          <a:p>
            <a:pPr marL="0" indent="0">
              <a:buNone/>
            </a:pPr>
            <a:r>
              <a:rPr sz="1200" dirty="0"/>
              <a:t>• "You may only use AI for [specific task]"</a:t>
            </a:r>
          </a:p>
          <a:p>
            <a:pPr marL="0" indent="0">
              <a:buNone/>
            </a:pPr>
            <a:r>
              <a:rPr sz="1200" dirty="0"/>
              <a:t>• "Acceptable prompts: [examples]"</a:t>
            </a:r>
          </a:p>
          <a:p>
            <a:pPr marL="0" indent="0">
              <a:buNone/>
            </a:pPr>
            <a:r>
              <a:rPr sz="1200" dirty="0"/>
              <a:t>• "Unacceptable: [examples]"</a:t>
            </a:r>
          </a:p>
          <a:p>
            <a:pPr marL="0" indent="0">
              <a:buNone/>
            </a:pPr>
            <a:r>
              <a:rPr sz="1200" dirty="0"/>
              <a:t>• "If AI generates something inappropriate, tell me immediately"</a:t>
            </a:r>
          </a:p>
          <a:p>
            <a:pPr marL="0" indent="0">
              <a:buNone/>
            </a:pPr>
            <a:endParaRPr sz="1200" dirty="0"/>
          </a:p>
          <a:p>
            <a:pPr marL="0" indent="0">
              <a:buNone/>
            </a:pPr>
            <a:r>
              <a:rPr sz="1200" b="1" dirty="0"/>
              <a:t>BACKUP PLAN:</a:t>
            </a:r>
          </a:p>
          <a:p>
            <a:pPr marL="0" indent="0">
              <a:buNone/>
            </a:pPr>
            <a:r>
              <a:rPr sz="1200" dirty="0"/>
              <a:t>• Alternative task ready if AI access fails</a:t>
            </a:r>
          </a:p>
          <a:p>
            <a:pPr marL="0" indent="0">
              <a:buNone/>
            </a:pPr>
            <a:r>
              <a:rPr sz="1200" dirty="0"/>
              <a:t>• Process for students without device/consent</a:t>
            </a:r>
          </a:p>
          <a:p>
            <a:pPr marL="0" indent="0">
              <a:buNone/>
            </a:pPr>
            <a:r>
              <a:rPr sz="1200" dirty="0"/>
              <a:t>• Emergency shutdown procedure</a:t>
            </a:r>
          </a:p>
          <a:p>
            <a:pPr marL="0" indent="0">
              <a:buNone/>
            </a:pPr>
            <a:endParaRPr sz="1200" dirty="0"/>
          </a:p>
          <a:p>
            <a:pPr marL="0" indent="0">
              <a:buNone/>
            </a:pPr>
            <a:r>
              <a:rPr sz="1200" dirty="0"/>
              <a:t>Supervision = active, not passive.</a:t>
            </a:r>
          </a:p>
          <a:p>
            <a:pPr marL="0" indent="0">
              <a:buNone/>
            </a:pPr>
            <a:endParaRPr sz="1200" dirty="0"/>
          </a:p>
          <a:p>
            <a:pPr marL="0" indent="0">
              <a:buNone/>
            </a:pPr>
            <a:r>
              <a:rPr sz="1200" dirty="0"/>
              <a:t>DfE: DFE-SAFE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D2A650-A950-B633-945F-8F9F1A1CA2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276" y="1417638"/>
            <a:ext cx="3326581" cy="49898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RISK ASSESSMENT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0" y="1317523"/>
            <a:ext cx="4375355" cy="53782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1900" dirty="0"/>
              <a:t>Complete before any pupil-facing AI use:</a:t>
            </a:r>
          </a:p>
          <a:p>
            <a:pPr marL="0" indent="0">
              <a:buNone/>
            </a:pPr>
            <a:endParaRPr sz="1200" dirty="0"/>
          </a:p>
          <a:p>
            <a:pPr marL="0" indent="0">
              <a:buNone/>
            </a:pPr>
            <a:r>
              <a:rPr sz="2000" b="1" dirty="0"/>
              <a:t>1. TOOL ASSESSMENT:</a:t>
            </a:r>
          </a:p>
          <a:p>
            <a:pPr marL="0" indent="0">
              <a:buNone/>
            </a:pPr>
            <a:r>
              <a:rPr sz="2000" dirty="0"/>
              <a:t>✓ Age restriction compliant?</a:t>
            </a:r>
          </a:p>
          <a:p>
            <a:pPr marL="0" indent="0">
              <a:buNone/>
            </a:pPr>
            <a:r>
              <a:rPr sz="2000" dirty="0"/>
              <a:t>✓ Data protection adequate?</a:t>
            </a:r>
          </a:p>
          <a:p>
            <a:pPr marL="0" indent="0">
              <a:buNone/>
            </a:pPr>
            <a:r>
              <a:rPr sz="2000" dirty="0"/>
              <a:t>✓ Content filtering available?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2. ACTIVITY ASSESSMENT:</a:t>
            </a:r>
          </a:p>
          <a:p>
            <a:pPr marL="0" indent="0">
              <a:buNone/>
            </a:pPr>
            <a:r>
              <a:rPr sz="2000" dirty="0"/>
              <a:t>✓ Clear learning objective?</a:t>
            </a:r>
          </a:p>
          <a:p>
            <a:pPr marL="0" indent="0">
              <a:buNone/>
            </a:pPr>
            <a:r>
              <a:rPr sz="2000" dirty="0"/>
              <a:t>✓ Educational benefits identified?</a:t>
            </a:r>
          </a:p>
          <a:p>
            <a:pPr marL="0" indent="0">
              <a:buNone/>
            </a:pPr>
            <a:r>
              <a:rPr sz="2000" dirty="0"/>
              <a:t>✓ Risks identified?</a:t>
            </a:r>
          </a:p>
          <a:p>
            <a:pPr marL="0" indent="0">
              <a:buNone/>
            </a:pPr>
            <a:r>
              <a:rPr sz="2000" dirty="0"/>
              <a:t>✓ Risk mitigation planned?</a:t>
            </a:r>
          </a:p>
          <a:p>
            <a:pPr marL="0" indent="0">
              <a:buNone/>
            </a:pPr>
            <a:endParaRPr lang="en-GB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040965-59E3-BED7-AD35-5B1CBCA1E8B7}"/>
              </a:ext>
            </a:extLst>
          </p:cNvPr>
          <p:cNvSpPr txBox="1"/>
          <p:nvPr/>
        </p:nvSpPr>
        <p:spPr>
          <a:xfrm>
            <a:off x="6390968" y="1882986"/>
            <a:ext cx="6096000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b="1" dirty="0"/>
              <a:t>3. STUDENT ASSESSMENT:</a:t>
            </a:r>
          </a:p>
          <a:p>
            <a:pPr marL="0" indent="0">
              <a:buNone/>
            </a:pPr>
            <a:r>
              <a:rPr lang="en-GB" sz="2000" dirty="0"/>
              <a:t>✓ Age appropriate?</a:t>
            </a:r>
          </a:p>
          <a:p>
            <a:pPr marL="0" indent="0">
              <a:buNone/>
            </a:pPr>
            <a:r>
              <a:rPr lang="en-GB" sz="2000" dirty="0"/>
              <a:t>✓ Ability appropriate?</a:t>
            </a:r>
          </a:p>
          <a:p>
            <a:pPr marL="0" indent="0">
              <a:buNone/>
            </a:pPr>
            <a:r>
              <a:rPr lang="en-GB" sz="2000" dirty="0"/>
              <a:t>✓ SEND considerations?</a:t>
            </a:r>
          </a:p>
          <a:p>
            <a:pPr marL="0" indent="0">
              <a:buNone/>
            </a:pPr>
            <a:r>
              <a:rPr lang="en-GB" sz="2000" dirty="0"/>
              <a:t>✓ Vulnerable students considered?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b="1" dirty="0"/>
              <a:t>4. ENVIRONMENT ASSESSMENT:</a:t>
            </a:r>
          </a:p>
          <a:p>
            <a:pPr marL="0" indent="0">
              <a:buNone/>
            </a:pPr>
            <a:r>
              <a:rPr lang="en-GB" sz="2000" dirty="0"/>
              <a:t>✓ Supervision possible?</a:t>
            </a:r>
          </a:p>
          <a:p>
            <a:pPr marL="0" indent="0">
              <a:buNone/>
            </a:pPr>
            <a:r>
              <a:rPr lang="en-GB" sz="2000" dirty="0"/>
              <a:t>✓ Filtering in place?</a:t>
            </a:r>
          </a:p>
          <a:p>
            <a:pPr marL="0" indent="0">
              <a:buNone/>
            </a:pPr>
            <a:r>
              <a:rPr lang="en-GB" sz="2000" dirty="0"/>
              <a:t>✓ Monitoring enabled?</a:t>
            </a:r>
          </a:p>
          <a:p>
            <a:pPr marL="0" indent="0">
              <a:buNone/>
            </a:pPr>
            <a:r>
              <a:rPr lang="en-GB" sz="2000" dirty="0"/>
              <a:t>✓ Alternative for non-participants?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Complete template provided.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DfE: DFE-SAFE | UNESCO: LO2.2.4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SUBJECT-SPECIFIC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7123" y="1073048"/>
            <a:ext cx="9556955" cy="54765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400" dirty="0"/>
              <a:t>Where pupil-facing AI might be appropriate:</a:t>
            </a:r>
          </a:p>
          <a:p>
            <a:pPr marL="0" indent="0">
              <a:buNone/>
            </a:pPr>
            <a:endParaRPr sz="1800" dirty="0"/>
          </a:p>
          <a:p>
            <a:pPr marL="0" indent="0">
              <a:buNone/>
            </a:pPr>
            <a:r>
              <a:rPr sz="1600" b="1" dirty="0"/>
              <a:t>ENGLISH/MFL:</a:t>
            </a:r>
          </a:p>
          <a:p>
            <a:pPr marL="0" indent="0">
              <a:buNone/>
            </a:pPr>
            <a:r>
              <a:rPr sz="1600" dirty="0"/>
              <a:t>• Conversational practice (language learning)</a:t>
            </a:r>
          </a:p>
          <a:p>
            <a:pPr marL="0" indent="0">
              <a:buNone/>
            </a:pPr>
            <a:r>
              <a:rPr sz="1600" dirty="0"/>
              <a:t>• Generating prompts for creative writing</a:t>
            </a:r>
          </a:p>
          <a:p>
            <a:pPr marL="0" indent="0">
              <a:buNone/>
            </a:pPr>
            <a:r>
              <a:rPr sz="1600" dirty="0"/>
              <a:t>• Exploring alternative phrasings</a:t>
            </a:r>
          </a:p>
          <a:p>
            <a:pPr marL="0" indent="0">
              <a:buNone/>
            </a:pPr>
            <a:r>
              <a:rPr sz="1600" dirty="0"/>
              <a:t>• Research assistance for projects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COMPUTING:</a:t>
            </a:r>
          </a:p>
          <a:p>
            <a:pPr marL="0" indent="0">
              <a:buNone/>
            </a:pPr>
            <a:r>
              <a:rPr sz="1600" dirty="0"/>
              <a:t>• Teaching about AI (meta-learning)</a:t>
            </a:r>
          </a:p>
          <a:p>
            <a:pPr marL="0" indent="0">
              <a:buNone/>
            </a:pPr>
            <a:r>
              <a:rPr sz="1600" dirty="0"/>
              <a:t>• Code debugging assistance</a:t>
            </a:r>
          </a:p>
          <a:p>
            <a:pPr marL="0" indent="0">
              <a:buNone/>
            </a:pPr>
            <a:r>
              <a:rPr sz="1600" dirty="0"/>
              <a:t>• Algorithm explanation</a:t>
            </a:r>
          </a:p>
          <a:p>
            <a:pPr marL="0" indent="0">
              <a:buNone/>
            </a:pPr>
            <a:r>
              <a:rPr sz="1600" dirty="0"/>
              <a:t>• Understanding AI limitations</a:t>
            </a:r>
          </a:p>
          <a:p>
            <a:pPr marL="0" indent="0">
              <a:buNone/>
            </a:pPr>
            <a:endParaRPr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6F60C3-B47D-F8C5-CBA9-E156BEAF1178}"/>
              </a:ext>
            </a:extLst>
          </p:cNvPr>
          <p:cNvSpPr txBox="1"/>
          <p:nvPr/>
        </p:nvSpPr>
        <p:spPr>
          <a:xfrm>
            <a:off x="5132439" y="2842769"/>
            <a:ext cx="6096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600" b="1" dirty="0"/>
              <a:t>SCIENCE:</a:t>
            </a:r>
          </a:p>
          <a:p>
            <a:pPr marL="0" indent="0">
              <a:buNone/>
            </a:pPr>
            <a:r>
              <a:rPr lang="en-US" sz="1600" dirty="0"/>
              <a:t>• Explaining complex concepts in simpler terms</a:t>
            </a:r>
          </a:p>
          <a:p>
            <a:pPr marL="0" indent="0">
              <a:buNone/>
            </a:pPr>
            <a:r>
              <a:rPr lang="en-US" sz="1600" dirty="0"/>
              <a:t>• Generating hypotheses for testing</a:t>
            </a:r>
          </a:p>
          <a:p>
            <a:pPr marL="0" indent="0">
              <a:buNone/>
            </a:pPr>
            <a:r>
              <a:rPr lang="en-US" sz="1600" dirty="0"/>
              <a:t>• Research starting point</a:t>
            </a:r>
          </a:p>
          <a:p>
            <a:pPr marL="0" indent="0">
              <a:buNone/>
            </a:pPr>
            <a:r>
              <a:rPr lang="en-US" sz="1600" dirty="0"/>
              <a:t>• Checking understanding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b="1" dirty="0"/>
              <a:t>ALL SUBJECTS:</a:t>
            </a:r>
          </a:p>
          <a:p>
            <a:pPr marL="0" indent="0">
              <a:buNone/>
            </a:pPr>
            <a:r>
              <a:rPr lang="en-US" sz="1600" dirty="0"/>
              <a:t>• Retrieval practice question generation</a:t>
            </a:r>
          </a:p>
          <a:p>
            <a:pPr marL="0" indent="0">
              <a:buNone/>
            </a:pPr>
            <a:r>
              <a:rPr lang="en-US" sz="1600" dirty="0"/>
              <a:t>• Concept explanation in different ways</a:t>
            </a:r>
          </a:p>
          <a:p>
            <a:pPr marL="0" indent="0">
              <a:buNone/>
            </a:pPr>
            <a:r>
              <a:rPr lang="en-US" sz="1600" dirty="0"/>
              <a:t>• Planning/brainstorming (not final work)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Always with supervision and clear learning purpose.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UNESCO: LO4.2.2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HANDS-ON TASK (20 MINUTES)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0077" y="1347019"/>
            <a:ext cx="9242322" cy="55109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1900" dirty="0"/>
              <a:t>DESIGN A SUPERVISED PUPIL-FACING AI LESSON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Your task:</a:t>
            </a:r>
          </a:p>
          <a:p>
            <a:pPr marL="0" indent="0">
              <a:buNone/>
            </a:pPr>
            <a:r>
              <a:rPr sz="1600" dirty="0"/>
              <a:t>1. Choose a lesson where supervised AI could enhance learning</a:t>
            </a:r>
          </a:p>
          <a:p>
            <a:pPr marL="0" indent="0">
              <a:buNone/>
            </a:pPr>
            <a:r>
              <a:rPr sz="1600" dirty="0"/>
              <a:t>2. Complete risk assessment:</a:t>
            </a:r>
          </a:p>
          <a:p>
            <a:pPr marL="0" indent="0">
              <a:buNone/>
            </a:pPr>
            <a:r>
              <a:rPr sz="1600" dirty="0"/>
              <a:t>   - Tool check (age, data, filtering)</a:t>
            </a:r>
          </a:p>
          <a:p>
            <a:pPr marL="0" indent="0">
              <a:buNone/>
            </a:pPr>
            <a:r>
              <a:rPr sz="1600" dirty="0"/>
              <a:t>   - Activity rationale (why AI adds value)</a:t>
            </a:r>
          </a:p>
          <a:p>
            <a:pPr marL="0" indent="0">
              <a:buNone/>
            </a:pPr>
            <a:r>
              <a:rPr sz="1600" dirty="0"/>
              <a:t>   - Student considerations</a:t>
            </a:r>
          </a:p>
          <a:p>
            <a:pPr marL="0" indent="0">
              <a:buNone/>
            </a:pPr>
            <a:r>
              <a:rPr sz="1600" dirty="0"/>
              <a:t>   - Environment check</a:t>
            </a:r>
          </a:p>
          <a:p>
            <a:pPr marL="0" indent="0">
              <a:buNone/>
            </a:pPr>
            <a:r>
              <a:rPr sz="1600" dirty="0"/>
              <a:t>3. Design lesson plan with:</a:t>
            </a:r>
          </a:p>
          <a:p>
            <a:pPr marL="0" indent="0">
              <a:buNone/>
            </a:pPr>
            <a:r>
              <a:rPr sz="1600" dirty="0"/>
              <a:t>   - Clear learning objective</a:t>
            </a:r>
          </a:p>
          <a:p>
            <a:pPr marL="0" indent="0">
              <a:buNone/>
            </a:pPr>
            <a:r>
              <a:rPr sz="1600" dirty="0"/>
              <a:t>   - Explicit AI use instructions for students</a:t>
            </a:r>
          </a:p>
          <a:p>
            <a:pPr marL="0" indent="0">
              <a:buNone/>
            </a:pPr>
            <a:r>
              <a:rPr sz="1600" dirty="0"/>
              <a:t>   - Supervision strategy</a:t>
            </a:r>
          </a:p>
          <a:p>
            <a:pPr marL="0" indent="0">
              <a:buNone/>
            </a:pPr>
            <a:r>
              <a:rPr sz="1600" dirty="0"/>
              <a:t>   - Alternative for non-participants</a:t>
            </a:r>
          </a:p>
          <a:p>
            <a:pPr marL="0" indent="0">
              <a:buNone/>
            </a:pPr>
            <a:r>
              <a:rPr sz="1600" dirty="0"/>
              <a:t>4. Draft parent communication</a:t>
            </a:r>
          </a:p>
          <a:p>
            <a:pPr marL="0" indent="0">
              <a:buNone/>
            </a:pPr>
            <a:r>
              <a:rPr sz="1600" dirty="0"/>
              <a:t>5. Document: How you've met safeguarding requirements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Output: </a:t>
            </a:r>
            <a:r>
              <a:rPr sz="1600" dirty="0"/>
              <a:t>Complete lesson plan + risk assessment + parent letter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UNESCO: LO4.2.1, LO2.2.3 | DfE: DFE-SAFE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RISK ASSESSMENT TEMPLATE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68" y="1603615"/>
            <a:ext cx="9085005" cy="55306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1800" b="1" dirty="0"/>
              <a:t>TOOL: [Which AI tool?]</a:t>
            </a:r>
          </a:p>
          <a:p>
            <a:pPr marL="0" indent="0">
              <a:buNone/>
            </a:pPr>
            <a:r>
              <a:rPr sz="1800" dirty="0"/>
              <a:t>✓ Age restriction compliant?</a:t>
            </a:r>
          </a:p>
          <a:p>
            <a:pPr marL="0" indent="0">
              <a:buNone/>
            </a:pPr>
            <a:r>
              <a:rPr sz="1800" dirty="0"/>
              <a:t>✓ Data protection adequate?</a:t>
            </a:r>
          </a:p>
          <a:p>
            <a:pPr marL="0" indent="0">
              <a:buNone/>
            </a:pPr>
            <a:endParaRPr sz="1800" dirty="0"/>
          </a:p>
          <a:p>
            <a:pPr marL="0" indent="0">
              <a:buNone/>
            </a:pPr>
            <a:r>
              <a:rPr sz="1800" b="1" dirty="0"/>
              <a:t>ACTIVITY: [What will students do?]</a:t>
            </a:r>
          </a:p>
          <a:p>
            <a:pPr marL="0" indent="0">
              <a:buNone/>
            </a:pPr>
            <a:r>
              <a:rPr sz="1800" dirty="0"/>
              <a:t>✓ Learning objective:</a:t>
            </a:r>
          </a:p>
          <a:p>
            <a:pPr marL="0" indent="0">
              <a:buNone/>
            </a:pPr>
            <a:r>
              <a:rPr sz="1800" dirty="0"/>
              <a:t>✓ Why AI adds value:</a:t>
            </a:r>
          </a:p>
          <a:p>
            <a:pPr marL="0" indent="0">
              <a:buNone/>
            </a:pPr>
            <a:r>
              <a:rPr sz="1800" dirty="0"/>
              <a:t>✓ Risks identified:</a:t>
            </a:r>
          </a:p>
          <a:p>
            <a:pPr marL="0" indent="0">
              <a:buNone/>
            </a:pPr>
            <a:r>
              <a:rPr sz="1800" dirty="0"/>
              <a:t>✓ Mitigation strategies:</a:t>
            </a:r>
          </a:p>
          <a:p>
            <a:pPr marL="0" indent="0">
              <a:buNone/>
            </a:pPr>
            <a:endParaRPr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475E65-175D-C7AF-F9B0-88D3F9CB5133}"/>
              </a:ext>
            </a:extLst>
          </p:cNvPr>
          <p:cNvSpPr txBox="1"/>
          <p:nvPr/>
        </p:nvSpPr>
        <p:spPr>
          <a:xfrm>
            <a:off x="5948517" y="1603615"/>
            <a:ext cx="6096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800" b="1" dirty="0"/>
              <a:t>STUDENTS: [Year group, class]</a:t>
            </a:r>
          </a:p>
          <a:p>
            <a:pPr marL="0" indent="0">
              <a:buNone/>
            </a:pPr>
            <a:r>
              <a:rPr lang="en-GB" sz="1800" dirty="0"/>
              <a:t>✓ Age appropriate?</a:t>
            </a:r>
          </a:p>
          <a:p>
            <a:pPr marL="0" indent="0">
              <a:buNone/>
            </a:pPr>
            <a:r>
              <a:rPr lang="en-GB" sz="1800" dirty="0"/>
              <a:t>✓ SEND considerations:</a:t>
            </a:r>
          </a:p>
          <a:p>
            <a:pPr marL="0" indent="0">
              <a:buNone/>
            </a:pPr>
            <a:r>
              <a:rPr lang="en-GB" sz="1800" dirty="0"/>
              <a:t>✓ Vulnerable students considered?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b="1" dirty="0"/>
              <a:t>ENVIRONMENT:</a:t>
            </a:r>
          </a:p>
          <a:p>
            <a:pPr marL="0" indent="0">
              <a:buNone/>
            </a:pPr>
            <a:r>
              <a:rPr lang="en-GB" sz="1800" dirty="0"/>
              <a:t>✓ Supervision plan:</a:t>
            </a:r>
          </a:p>
          <a:p>
            <a:pPr marL="0" indent="0">
              <a:buNone/>
            </a:pPr>
            <a:r>
              <a:rPr lang="en-GB" sz="1800" dirty="0"/>
              <a:t>✓ Filtering confirmed?</a:t>
            </a:r>
          </a:p>
          <a:p>
            <a:pPr marL="0" indent="0">
              <a:buNone/>
            </a:pPr>
            <a:r>
              <a:rPr lang="en-GB" sz="1800" dirty="0"/>
              <a:t>✓ Monitoring enabled?</a:t>
            </a:r>
          </a:p>
          <a:p>
            <a:pPr marL="0" indent="0">
              <a:buNone/>
            </a:pPr>
            <a:r>
              <a:rPr lang="en-GB" sz="1800" dirty="0"/>
              <a:t>✓ Alternative provision: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APPROVAL: [Date, Teacher signature]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⏱️ Working time: 20 minutes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4258</Words>
  <Application>Microsoft Office PowerPoint</Application>
  <PresentationFormat>Widescreen</PresentationFormat>
  <Paragraphs>652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AI-READY TEACHING Session 5 of 6</vt:lpstr>
      <vt:lpstr>PRIOR KNOWLEDGE &amp; OBJECTIVES</vt:lpstr>
      <vt:lpstr>DFE POSITION ON PUPIL-FACING AI</vt:lpstr>
      <vt:lpstr>KCSIE SAFEGUARDING REQUIREMENTS</vt:lpstr>
      <vt:lpstr>SUPERVISION PROTOCOLS</vt:lpstr>
      <vt:lpstr>RISK ASSESSMENT FRAMEWORK</vt:lpstr>
      <vt:lpstr>SUBJECT-SPECIFIC APPLICATIONS</vt:lpstr>
      <vt:lpstr>HANDS-ON TASK (20 MINUTES)</vt:lpstr>
      <vt:lpstr>RISK ASSESSMENT TEMPLATE</vt:lpstr>
      <vt:lpstr>DEBRIEF &amp; REFLECTION</vt:lpstr>
      <vt:lpstr>KEY TAKEAWAYS &amp; NEXT SESSION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Chris Calder</dc:creator>
  <cp:keywords/>
  <dc:description>generated using python-pptx</dc:description>
  <cp:lastModifiedBy>Chris Calder</cp:lastModifiedBy>
  <cp:revision>8</cp:revision>
  <dcterms:created xsi:type="dcterms:W3CDTF">2013-01-27T09:14:16Z</dcterms:created>
  <dcterms:modified xsi:type="dcterms:W3CDTF">2025-12-28T23:41:35Z</dcterms:modified>
  <cp:category/>
</cp:coreProperties>
</file>